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sldIdLst>
    <p:sldId id="256" r:id="rId2"/>
    <p:sldId id="337" r:id="rId3"/>
    <p:sldId id="347" r:id="rId4"/>
    <p:sldId id="348" r:id="rId5"/>
    <p:sldId id="307" r:id="rId6"/>
    <p:sldId id="344" r:id="rId7"/>
    <p:sldId id="352" r:id="rId8"/>
    <p:sldId id="353" r:id="rId9"/>
    <p:sldId id="343" r:id="rId10"/>
    <p:sldId id="349" r:id="rId11"/>
    <p:sldId id="351" r:id="rId12"/>
    <p:sldId id="342" r:id="rId13"/>
    <p:sldId id="350" r:id="rId14"/>
    <p:sldId id="338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7C77-F634-456D-BA99-54F5C4C59C08}" type="datetimeFigureOut">
              <a:rPr lang="en-AU" smtClean="0"/>
              <a:t>4/11/20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DD4F-B056-4538-BE35-98CC5BE90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33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5CB7-B681-487C-BF16-30C78979B4E9}" type="datetime1">
              <a:rPr lang="en-AU" smtClean="0"/>
              <a:t>4/11/20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7162800" cy="2514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2" name="TextBox 11"/>
          <p:cNvSpPr txBox="1"/>
          <p:nvPr userDrawn="1"/>
        </p:nvSpPr>
        <p:spPr>
          <a:xfrm>
            <a:off x="4457700" y="6448092"/>
            <a:ext cx="331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317990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9" name="Rectangle 8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C02-B06B-4C3F-BEDA-233935E92684}" type="datetime1">
              <a:rPr lang="en-AU" smtClean="0"/>
              <a:t>4/11/20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31797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69" y="46427"/>
            <a:ext cx="1877731" cy="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4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9" name="Rectangle 8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BD9F-1313-4833-B172-160BF93AA9AB}" type="datetime1">
              <a:rPr lang="en-AU" smtClean="0"/>
              <a:t>4/11/20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 userDrawn="1"/>
        </p:nvSpPr>
        <p:spPr>
          <a:xfrm>
            <a:off x="4429125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69" y="46427"/>
            <a:ext cx="1877731" cy="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69" y="46427"/>
            <a:ext cx="1877731" cy="5354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1" name="Rectangle 10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2BC-51CB-4F11-95BF-BEE210C91256}" type="datetime1">
              <a:rPr lang="en-AU" smtClean="0"/>
              <a:t>4/11/20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57197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299809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0" name="Rectangle 9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058-8379-4C77-83ED-A77B98E29DDE}" type="datetime1">
              <a:rPr lang="en-AU" smtClean="0"/>
              <a:t>4/11/20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38398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187676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2" name="Rectangle 11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583D-E6D3-4139-9790-FEA831D2EE8A}" type="datetime1">
              <a:rPr lang="en-AU" smtClean="0"/>
              <a:t>4/11/20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438398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  <p:pic>
        <p:nvPicPr>
          <p:cNvPr id="14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69" y="46427"/>
            <a:ext cx="1877731" cy="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8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4" name="Rectangle 13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8843-3DCF-45D1-B4E5-CD8E92F56409}" type="datetime1">
              <a:rPr lang="en-AU" smtClean="0"/>
              <a:t>4/11/20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438398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  <p:pic>
        <p:nvPicPr>
          <p:cNvPr id="16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69" y="46427"/>
            <a:ext cx="1877731" cy="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0" name="Rectangle 9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70B5-DD9F-42BE-8816-3AD36BA1DDC8}" type="datetime1">
              <a:rPr lang="en-AU" smtClean="0"/>
              <a:t>4/11/20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16425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  <p:pic>
        <p:nvPicPr>
          <p:cNvPr id="12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69" y="46427"/>
            <a:ext cx="1877731" cy="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9" name="Rectangle 8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4279-0A81-445D-8527-49DD4303CB90}" type="datetime1">
              <a:rPr lang="en-AU" smtClean="0"/>
              <a:t>4/11/20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16425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69" y="46427"/>
            <a:ext cx="1877731" cy="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0" name="Rectangle 9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B20-E128-460B-820B-14F1F725BBAD}" type="datetime1">
              <a:rPr lang="en-AU" smtClean="0"/>
              <a:t>4/11/20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431797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69" y="46427"/>
            <a:ext cx="1877731" cy="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A6B72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0" name="Rectangle 9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36699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919-4E89-474E-B64A-273EDAF1835F}" type="datetime1">
              <a:rPr lang="en-AU" smtClean="0"/>
              <a:t>4/11/20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6932EB3-5ADC-42D5-9717-9298897874D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31797" y="6444734"/>
            <a:ext cx="33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Reach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 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Renew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>w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</a:t>
            </a:r>
          </a:p>
        </p:txBody>
      </p:sp>
      <p:pic>
        <p:nvPicPr>
          <p:cNvPr id="12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69" y="46427"/>
            <a:ext cx="1877731" cy="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A335-E58C-48FC-8C98-F788F877D800}" type="datetime1">
              <a:rPr lang="en-AU" smtClean="0"/>
              <a:t>4/11/20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2EB3-5ADC-42D5-9717-9298897874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7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3505071945?pwd=RTZRWWNKY21GdHA2eWQ1SnliUUNJQT09" TargetMode="External"/><Relationship Id="rId2" Type="http://schemas.openxmlformats.org/officeDocument/2006/relationships/hyperlink" Target="mailto:peter@churchone2one.org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28652"/>
            <a:ext cx="9144000" cy="16740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Building Upgrade Consultation Presentation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685800"/>
          </a:xfrm>
        </p:spPr>
        <p:txBody>
          <a:bodyPr>
            <a:normAutofit/>
          </a:bodyPr>
          <a:lstStyle/>
          <a:p>
            <a:r>
              <a:rPr lang="en-US" dirty="0"/>
              <a:t>November 2020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716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53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2229-E2FB-9F45-97DD-8143D908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Upgrade livewire hall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E047-53B9-544F-99C8-81CDE50D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685173"/>
            <a:ext cx="6306137" cy="4491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Make more effective by </a:t>
            </a:r>
          </a:p>
          <a:p>
            <a:r>
              <a:rPr lang="en-AU" dirty="0"/>
              <a:t>increasing the storage capacity along the east side of the room </a:t>
            </a:r>
          </a:p>
          <a:p>
            <a:r>
              <a:rPr lang="en-AU" dirty="0"/>
              <a:t>installing a new stage with better technical equipment on the south wall.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64F5A-2553-2D4A-BC2E-7458FBE3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1D808-C693-8045-BE84-7C2F05C40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43291" r="57326" b="35710"/>
          <a:stretch/>
        </p:blipFill>
        <p:spPr>
          <a:xfrm rot="16200000">
            <a:off x="7394165" y="1901545"/>
            <a:ext cx="4247480" cy="3054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23ECBA-E500-BF43-AE56-7D95B0EAAAC8}"/>
              </a:ext>
            </a:extLst>
          </p:cNvPr>
          <p:cNvSpPr txBox="1"/>
          <p:nvPr/>
        </p:nvSpPr>
        <p:spPr>
          <a:xfrm>
            <a:off x="8390615" y="5041426"/>
            <a:ext cx="1550554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storage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024B3-1ABF-9848-836D-06FEA1575985}"/>
              </a:ext>
            </a:extLst>
          </p:cNvPr>
          <p:cNvSpPr txBox="1"/>
          <p:nvPr/>
        </p:nvSpPr>
        <p:spPr>
          <a:xfrm>
            <a:off x="8742628" y="3183694"/>
            <a:ext cx="1550554" cy="120032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Orientate livewire towards stage on south wall</a:t>
            </a:r>
          </a:p>
        </p:txBody>
      </p:sp>
    </p:spTree>
    <p:extLst>
      <p:ext uri="{BB962C8B-B14F-4D97-AF65-F5344CB8AC3E}">
        <p14:creationId xmlns:p14="http://schemas.microsoft.com/office/powerpoint/2010/main" val="47284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0780-6BA8-C04F-8C81-35758A06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Kitchen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8680A-169F-9745-9E9D-E4EB05FE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30837" cy="4351338"/>
          </a:xfrm>
        </p:spPr>
        <p:txBody>
          <a:bodyPr>
            <a:normAutofit/>
          </a:bodyPr>
          <a:lstStyle/>
          <a:p>
            <a:r>
              <a:rPr lang="en-AU" dirty="0"/>
              <a:t>Some significant enhancements to our current kitchen.  </a:t>
            </a:r>
          </a:p>
          <a:p>
            <a:pPr lvl="1"/>
            <a:r>
              <a:rPr lang="en-AU" dirty="0"/>
              <a:t>Increase size by ~50%</a:t>
            </a:r>
          </a:p>
          <a:p>
            <a:pPr lvl="1"/>
            <a:r>
              <a:rPr lang="en-AU" dirty="0"/>
              <a:t>New stove</a:t>
            </a:r>
          </a:p>
          <a:p>
            <a:pPr lvl="1"/>
            <a:r>
              <a:rPr lang="en-AU" dirty="0"/>
              <a:t>More storage and preparation space</a:t>
            </a:r>
          </a:p>
          <a:p>
            <a:endParaRPr lang="en-AU" dirty="0"/>
          </a:p>
          <a:p>
            <a:r>
              <a:rPr lang="en-AU" dirty="0"/>
              <a:t>Full kitchen replacement anticipated in Phase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AF4A-1B7D-3D4B-AF49-ED3D63AF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7914C-822D-1944-8A4C-B486AB266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t="55370" r="68585" b="26952"/>
          <a:stretch/>
        </p:blipFill>
        <p:spPr>
          <a:xfrm rot="16200000">
            <a:off x="6619444" y="1006430"/>
            <a:ext cx="5175725" cy="493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06DB1-4261-6440-99A4-4B8A52C3C874}"/>
              </a:ext>
            </a:extLst>
          </p:cNvPr>
          <p:cNvSpPr txBox="1"/>
          <p:nvPr/>
        </p:nvSpPr>
        <p:spPr>
          <a:xfrm>
            <a:off x="9088902" y="5198224"/>
            <a:ext cx="1550554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Offices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A4CEC-0AA6-DF4B-B6DC-F0F309EDEE67}"/>
              </a:ext>
            </a:extLst>
          </p:cNvPr>
          <p:cNvSpPr txBox="1"/>
          <p:nvPr/>
        </p:nvSpPr>
        <p:spPr>
          <a:xfrm>
            <a:off x="6738425" y="2663694"/>
            <a:ext cx="1550554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Livewire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92A13-A015-7649-AFDA-756F09663ECF}"/>
              </a:ext>
            </a:extLst>
          </p:cNvPr>
          <p:cNvSpPr txBox="1"/>
          <p:nvPr/>
        </p:nvSpPr>
        <p:spPr>
          <a:xfrm>
            <a:off x="9982200" y="3051271"/>
            <a:ext cx="1550554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Kids &amp; Youth 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E067E5-B828-CC46-BC78-008BDCC2341A}"/>
              </a:ext>
            </a:extLst>
          </p:cNvPr>
          <p:cNvSpPr txBox="1"/>
          <p:nvPr/>
        </p:nvSpPr>
        <p:spPr>
          <a:xfrm>
            <a:off x="8485162" y="1095961"/>
            <a:ext cx="1929619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Kitchen extended by ~50%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BCE1DE-A8BB-9540-B6B2-E795B601FC50}"/>
              </a:ext>
            </a:extLst>
          </p:cNvPr>
          <p:cNvCxnSpPr>
            <a:cxnSpLocks/>
          </p:cNvCxnSpPr>
          <p:nvPr/>
        </p:nvCxnSpPr>
        <p:spPr>
          <a:xfrm flipH="1">
            <a:off x="8778240" y="1690688"/>
            <a:ext cx="534572" cy="163551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6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6F25BCB5-7C44-1D45-96D4-0C7BE862C5CB}"/>
              </a:ext>
            </a:extLst>
          </p:cNvPr>
          <p:cNvSpPr/>
          <p:nvPr/>
        </p:nvSpPr>
        <p:spPr>
          <a:xfrm>
            <a:off x="5431809" y="3957851"/>
            <a:ext cx="6523630" cy="2060812"/>
          </a:xfrm>
          <a:custGeom>
            <a:avLst/>
            <a:gdLst>
              <a:gd name="connsiteX0" fmla="*/ 13648 w 6523630"/>
              <a:gd name="connsiteY0" fmla="*/ 27295 h 2060812"/>
              <a:gd name="connsiteX1" fmla="*/ 1460310 w 6523630"/>
              <a:gd name="connsiteY1" fmla="*/ 0 h 2060812"/>
              <a:gd name="connsiteX2" fmla="*/ 1760561 w 6523630"/>
              <a:gd name="connsiteY2" fmla="*/ 354842 h 2060812"/>
              <a:gd name="connsiteX3" fmla="*/ 2388358 w 6523630"/>
              <a:gd name="connsiteY3" fmla="*/ 368489 h 2060812"/>
              <a:gd name="connsiteX4" fmla="*/ 2374710 w 6523630"/>
              <a:gd name="connsiteY4" fmla="*/ 1241946 h 2060812"/>
              <a:gd name="connsiteX5" fmla="*/ 3998794 w 6523630"/>
              <a:gd name="connsiteY5" fmla="*/ 1241946 h 2060812"/>
              <a:gd name="connsiteX6" fmla="*/ 3985146 w 6523630"/>
              <a:gd name="connsiteY6" fmla="*/ 136477 h 2060812"/>
              <a:gd name="connsiteX7" fmla="*/ 6523630 w 6523630"/>
              <a:gd name="connsiteY7" fmla="*/ 109182 h 2060812"/>
              <a:gd name="connsiteX8" fmla="*/ 6496334 w 6523630"/>
              <a:gd name="connsiteY8" fmla="*/ 2060812 h 2060812"/>
              <a:gd name="connsiteX9" fmla="*/ 0 w 6523630"/>
              <a:gd name="connsiteY9" fmla="*/ 2047164 h 2060812"/>
              <a:gd name="connsiteX10" fmla="*/ 13648 w 6523630"/>
              <a:gd name="connsiteY10" fmla="*/ 27295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3630" h="2060812">
                <a:moveTo>
                  <a:pt x="13648" y="27295"/>
                </a:moveTo>
                <a:lnTo>
                  <a:pt x="1460310" y="0"/>
                </a:lnTo>
                <a:lnTo>
                  <a:pt x="1760561" y="354842"/>
                </a:lnTo>
                <a:lnTo>
                  <a:pt x="2388358" y="368489"/>
                </a:lnTo>
                <a:lnTo>
                  <a:pt x="2374710" y="1241946"/>
                </a:lnTo>
                <a:lnTo>
                  <a:pt x="3998794" y="1241946"/>
                </a:lnTo>
                <a:lnTo>
                  <a:pt x="3985146" y="136477"/>
                </a:lnTo>
                <a:lnTo>
                  <a:pt x="6523630" y="109182"/>
                </a:lnTo>
                <a:lnTo>
                  <a:pt x="6496334" y="2060812"/>
                </a:lnTo>
                <a:lnTo>
                  <a:pt x="0" y="2047164"/>
                </a:lnTo>
                <a:cubicBezTo>
                  <a:pt x="4549" y="1373874"/>
                  <a:pt x="9099" y="700585"/>
                  <a:pt x="13648" y="2729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62229-E2FB-9F45-97DD-8143D908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New Toilets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E047-53B9-544F-99C8-81CDE50D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5" y="1587046"/>
            <a:ext cx="4833257" cy="4351338"/>
          </a:xfrm>
        </p:spPr>
        <p:txBody>
          <a:bodyPr>
            <a:normAutofit/>
          </a:bodyPr>
          <a:lstStyle/>
          <a:p>
            <a:r>
              <a:rPr lang="en-AU" dirty="0"/>
              <a:t>Separate and better facilities for both adults and kids.  </a:t>
            </a:r>
          </a:p>
          <a:p>
            <a:r>
              <a:rPr lang="en-AU" dirty="0"/>
              <a:t>Enables a dedicated kids/youth-only ministry area on Sunday morning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64F5A-2553-2D4A-BC2E-7458FBE3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6AF4C-B84C-B544-B68E-553529313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2063" r="4197" b="4127"/>
          <a:stretch/>
        </p:blipFill>
        <p:spPr>
          <a:xfrm rot="16200000">
            <a:off x="6308274" y="386440"/>
            <a:ext cx="4463144" cy="6433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5AB3E4-F80D-0347-B957-3C3C9CA03478}"/>
              </a:ext>
            </a:extLst>
          </p:cNvPr>
          <p:cNvSpPr txBox="1"/>
          <p:nvPr/>
        </p:nvSpPr>
        <p:spPr>
          <a:xfrm>
            <a:off x="7835323" y="2027631"/>
            <a:ext cx="1550554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 Female toilets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E36BB-3F8F-1246-9310-DC6F7FC85426}"/>
              </a:ext>
            </a:extLst>
          </p:cNvPr>
          <p:cNvSpPr txBox="1"/>
          <p:nvPr/>
        </p:nvSpPr>
        <p:spPr>
          <a:xfrm>
            <a:off x="7764569" y="4309906"/>
            <a:ext cx="1550554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 male toilets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66E51-9FA8-A048-832D-5DBC8DB1CDA1}"/>
              </a:ext>
            </a:extLst>
          </p:cNvPr>
          <p:cNvSpPr txBox="1"/>
          <p:nvPr/>
        </p:nvSpPr>
        <p:spPr>
          <a:xfrm>
            <a:off x="9647294" y="4309906"/>
            <a:ext cx="1706505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Dedicated children’s toilets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10E73-F28E-0342-8A74-C7F2DDF60577}"/>
              </a:ext>
            </a:extLst>
          </p:cNvPr>
          <p:cNvSpPr txBox="1"/>
          <p:nvPr/>
        </p:nvSpPr>
        <p:spPr>
          <a:xfrm>
            <a:off x="5464625" y="2053676"/>
            <a:ext cx="1550554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Main Entrance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DDF4C-DFA6-7840-A961-BF742E55D066}"/>
              </a:ext>
            </a:extLst>
          </p:cNvPr>
          <p:cNvSpPr txBox="1"/>
          <p:nvPr/>
        </p:nvSpPr>
        <p:spPr>
          <a:xfrm>
            <a:off x="6184374" y="5557370"/>
            <a:ext cx="5018500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Dedicated kids/youth ministry area on Sunday</a:t>
            </a:r>
          </a:p>
        </p:txBody>
      </p:sp>
    </p:spTree>
    <p:extLst>
      <p:ext uri="{BB962C8B-B14F-4D97-AF65-F5344CB8AC3E}">
        <p14:creationId xmlns:p14="http://schemas.microsoft.com/office/powerpoint/2010/main" val="300922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697D-6463-4347-8F0D-6648CAB2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Kids sign-in area &amp; creche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4F25-057C-644D-8E29-B3D8C328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979" y="1459729"/>
            <a:ext cx="5257800" cy="4748565"/>
          </a:xfrm>
        </p:spPr>
        <p:txBody>
          <a:bodyPr>
            <a:normAutofit/>
          </a:bodyPr>
          <a:lstStyle/>
          <a:p>
            <a:r>
              <a:rPr lang="en-AU" dirty="0"/>
              <a:t>New creche room in area now  occupied by current library and livewire storeroom.  </a:t>
            </a:r>
          </a:p>
          <a:p>
            <a:pPr lvl="1"/>
            <a:r>
              <a:rPr lang="en-AU" dirty="0"/>
              <a:t>Bigger</a:t>
            </a:r>
          </a:p>
          <a:p>
            <a:pPr lvl="1"/>
            <a:r>
              <a:rPr lang="en-AU" dirty="0"/>
              <a:t>Better natural light </a:t>
            </a:r>
          </a:p>
          <a:p>
            <a:pPr lvl="1"/>
            <a:r>
              <a:rPr lang="en-AU" dirty="0"/>
              <a:t>Internal windows so parents can peek in on their kids.</a:t>
            </a:r>
          </a:p>
          <a:p>
            <a:r>
              <a:rPr lang="en-AU" dirty="0"/>
              <a:t>Sign-in area for kids/youth ministries enhanced with wider doorways.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1A5EF-4055-6843-B5F0-3B1351A6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13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1F8E1-25DE-CD4A-97F8-756C0360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925" y="1408596"/>
            <a:ext cx="5862627" cy="35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A698-913A-8D46-B75A-3A54FB98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534B7-BB4B-914B-AC5D-3CBF85BB0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building team is currently working on scoping Phase 1 </a:t>
            </a:r>
          </a:p>
          <a:p>
            <a:pPr marL="285750" indent="-285750"/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potential to be completed in less than 12 months and at moderate costs.</a:t>
            </a:r>
          </a:p>
          <a:p>
            <a:pPr marL="285750" indent="-285750"/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undertaking wider consultation with the congregation  </a:t>
            </a:r>
          </a:p>
          <a:p>
            <a:pPr marL="285750" indent="-285750"/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steps:</a:t>
            </a:r>
          </a:p>
          <a:p>
            <a:pPr marL="742950" lvl="1" indent="-285750"/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 plans based on feedback from the congregation </a:t>
            </a:r>
          </a:p>
          <a:p>
            <a:pPr marL="742950" lvl="1" indent="-285750"/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planning and regulatory requirements</a:t>
            </a:r>
          </a:p>
          <a:p>
            <a:pPr marL="285750" indent="-285750"/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decision on whether to proceed with Phase 1 is expected around the end of 2020.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We are at an exciting stage in this process and would really value your feedback on our current plans so that they can be finetuned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8141E-06E3-A74C-85BA-646FED10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62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0538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To communicate the exciting plans the church has to upgrade our facilities</a:t>
            </a:r>
          </a:p>
          <a:p>
            <a:r>
              <a:rPr lang="en-AU" dirty="0"/>
              <a:t>Undertake consultation process for Phase 1</a:t>
            </a:r>
          </a:p>
          <a:p>
            <a:r>
              <a:rPr lang="en-AU" dirty="0"/>
              <a:t>If you have any further questions or feedback, please contact Peter Stickland at </a:t>
            </a:r>
            <a:r>
              <a:rPr lang="en-AU" u="sng" dirty="0">
                <a:hlinkClick r:id="rId2"/>
              </a:rPr>
              <a:t>peter@churchone2one.org.au</a:t>
            </a:r>
            <a:r>
              <a:rPr lang="en-AU" dirty="0"/>
              <a:t>.  </a:t>
            </a:r>
          </a:p>
          <a:p>
            <a:r>
              <a:rPr lang="en-AU" dirty="0"/>
              <a:t>Join us for a facilities workshop via zoom on </a:t>
            </a:r>
            <a:r>
              <a:rPr lang="en-AU" u="sng" dirty="0"/>
              <a:t>Tuesday 17</a:t>
            </a:r>
            <a:r>
              <a:rPr lang="en-AU" u="sng" baseline="30000" dirty="0"/>
              <a:t>th</a:t>
            </a:r>
            <a:r>
              <a:rPr lang="en-AU" u="sng" dirty="0"/>
              <a:t> November at 7.30pm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hlinkClick r:id="rId3"/>
              </a:rPr>
              <a:t>Link </a:t>
            </a:r>
            <a:r>
              <a:rPr lang="en-AU">
                <a:hlinkClick r:id="rId3"/>
              </a:rPr>
              <a:t>to the Zoom </a:t>
            </a:r>
            <a:r>
              <a:rPr lang="en-AU" dirty="0">
                <a:hlinkClick r:id="rId3"/>
              </a:rPr>
              <a:t>Meeting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8770F-A123-5F48-99B7-753F1853A177}"/>
              </a:ext>
            </a:extLst>
          </p:cNvPr>
          <p:cNvSpPr txBox="1"/>
          <p:nvPr/>
        </p:nvSpPr>
        <p:spPr>
          <a:xfrm>
            <a:off x="9545053" y="2919663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images here</a:t>
            </a:r>
          </a:p>
        </p:txBody>
      </p:sp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712B3E3-E2D9-FA4C-A262-CD6874E67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734" y="2089036"/>
            <a:ext cx="4585215" cy="30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4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754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one2one has done an amazing job at adapting a building that wasn’t meant to be a church into a place where great ministries take place and significant growth in God’s kingdom have occurred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CBCF6-DA4A-644B-AF0B-FB965BA70ACC}"/>
              </a:ext>
            </a:extLst>
          </p:cNvPr>
          <p:cNvSpPr txBox="1"/>
          <p:nvPr/>
        </p:nvSpPr>
        <p:spPr>
          <a:xfrm>
            <a:off x="9545053" y="2919663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images here</a:t>
            </a:r>
          </a:p>
        </p:txBody>
      </p:sp>
      <p:pic>
        <p:nvPicPr>
          <p:cNvPr id="7" name="Picture 6" descr="A picture containing person, person, table, food&#10;&#10;Description automatically generated">
            <a:extLst>
              <a:ext uri="{FF2B5EF4-FFF2-40B4-BE49-F238E27FC236}">
                <a16:creationId xmlns:a16="http://schemas.microsoft.com/office/drawing/2014/main" id="{7D9D2E4A-EAD4-F247-AAC2-3EB164607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037" y="1504997"/>
            <a:ext cx="6261284" cy="41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2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Vision: Reach, Renew, 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5862" y="1568951"/>
            <a:ext cx="5386138" cy="4351338"/>
          </a:xfrm>
        </p:spPr>
        <p:txBody>
          <a:bodyPr>
            <a:normAutofit/>
          </a:bodyPr>
          <a:lstStyle/>
          <a:p>
            <a:r>
              <a:rPr lang="en-AU" dirty="0"/>
              <a:t>The building team has been tasked with identifying what changes need to be made to our facilities so they can support achieving our vision </a:t>
            </a:r>
          </a:p>
          <a:p>
            <a:r>
              <a:rPr lang="en-AU" dirty="0"/>
              <a:t>In particular we want to:</a:t>
            </a:r>
          </a:p>
          <a:p>
            <a:pPr lvl="1"/>
            <a:r>
              <a:rPr lang="en-AU" dirty="0"/>
              <a:t>Enable a focus on ministries to kids and families</a:t>
            </a:r>
          </a:p>
          <a:p>
            <a:pPr lvl="1"/>
            <a:r>
              <a:rPr lang="en-AU" dirty="0"/>
              <a:t>Enable overall Sunday attendance to grow to 800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D3284-E20E-E24F-A5DF-84EEEE82799A}"/>
              </a:ext>
            </a:extLst>
          </p:cNvPr>
          <p:cNvSpPr txBox="1"/>
          <p:nvPr/>
        </p:nvSpPr>
        <p:spPr>
          <a:xfrm>
            <a:off x="1524000" y="3244334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images here</a:t>
            </a:r>
          </a:p>
        </p:txBody>
      </p:sp>
      <p:pic>
        <p:nvPicPr>
          <p:cNvPr id="7" name="Picture 6" descr="A couple of people that are standing in a room&#10;&#10;Description automatically generated">
            <a:extLst>
              <a:ext uri="{FF2B5EF4-FFF2-40B4-BE49-F238E27FC236}">
                <a16:creationId xmlns:a16="http://schemas.microsoft.com/office/drawing/2014/main" id="{BCF0ABAA-BA74-F340-9876-92CCA46BF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59" y="1568951"/>
            <a:ext cx="4119322" cy="2744105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7E22F5C-392F-1E4C-BE5C-656CBE4CA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949" y="3429000"/>
            <a:ext cx="4051083" cy="26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3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7E21A2F4-C2CB-0145-A908-E220A1ED9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33290" y="530542"/>
            <a:ext cx="5165985" cy="6126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Endorsed Master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6212093" y="3647574"/>
            <a:ext cx="1250022" cy="12926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Auditorium</a:t>
            </a:r>
          </a:p>
          <a:p>
            <a:r>
              <a:rPr lang="en-AU" dirty="0"/>
              <a:t>extension:</a:t>
            </a:r>
          </a:p>
          <a:p>
            <a:r>
              <a:rPr lang="en-AU" sz="1400" dirty="0"/>
              <a:t>=&gt; 520m</a:t>
            </a:r>
            <a:r>
              <a:rPr lang="en-AU" sz="1400" baseline="30000" dirty="0"/>
              <a:t>2</a:t>
            </a:r>
          </a:p>
          <a:p>
            <a:r>
              <a:rPr lang="en-AU" sz="1400" dirty="0"/>
              <a:t>~475 seats </a:t>
            </a:r>
          </a:p>
          <a:p>
            <a:endParaRPr lang="en-AU" sz="1400" dirty="0"/>
          </a:p>
        </p:txBody>
      </p:sp>
      <p:sp>
        <p:nvSpPr>
          <p:cNvPr id="13" name="Rectangle 12"/>
          <p:cNvSpPr/>
          <p:nvPr/>
        </p:nvSpPr>
        <p:spPr>
          <a:xfrm>
            <a:off x="10150992" y="4882992"/>
            <a:ext cx="1531492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/>
              <a:t>Kids/Youth expanded:</a:t>
            </a:r>
          </a:p>
          <a:p>
            <a:r>
              <a:rPr lang="en-AU" sz="1400" dirty="0"/>
              <a:t>560m</a:t>
            </a:r>
            <a:r>
              <a:rPr lang="en-AU" sz="1400" baseline="30000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7312" y="2570598"/>
            <a:ext cx="146488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 Bigger Foyer:</a:t>
            </a:r>
          </a:p>
          <a:p>
            <a:r>
              <a:rPr lang="en-AU" sz="1400" dirty="0"/>
              <a:t>440m</a:t>
            </a:r>
            <a:r>
              <a:rPr lang="en-AU" sz="1400" baseline="30000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0723" y="4192200"/>
            <a:ext cx="10145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Entrance</a:t>
            </a:r>
            <a:endParaRPr lang="en-AU" sz="1400" baseline="30000" dirty="0"/>
          </a:p>
        </p:txBody>
      </p:sp>
      <p:sp>
        <p:nvSpPr>
          <p:cNvPr id="17" name="Right Arrow 16"/>
          <p:cNvSpPr/>
          <p:nvPr/>
        </p:nvSpPr>
        <p:spPr>
          <a:xfrm rot="18921818">
            <a:off x="8347383" y="3953294"/>
            <a:ext cx="330414" cy="21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291FB8-2C18-3342-AD9D-D6095EE1951B}"/>
              </a:ext>
            </a:extLst>
          </p:cNvPr>
          <p:cNvSpPr/>
          <p:nvPr/>
        </p:nvSpPr>
        <p:spPr>
          <a:xfrm>
            <a:off x="7516264" y="1356580"/>
            <a:ext cx="80438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Office:</a:t>
            </a:r>
          </a:p>
          <a:p>
            <a:r>
              <a:rPr lang="en-AU" sz="1400" dirty="0"/>
              <a:t>230m</a:t>
            </a:r>
            <a:r>
              <a:rPr lang="en-AU" sz="1400" baseline="30000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F6FA6A-4EA4-5E4A-A835-90FF58FA94C3}"/>
              </a:ext>
            </a:extLst>
          </p:cNvPr>
          <p:cNvSpPr/>
          <p:nvPr/>
        </p:nvSpPr>
        <p:spPr>
          <a:xfrm>
            <a:off x="10166134" y="2831363"/>
            <a:ext cx="11190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Courtyard</a:t>
            </a:r>
            <a:endParaRPr lang="en-AU" sz="1400" baseline="30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5E7FEF-77BE-DD45-A5A0-B183F8DAFFC9}"/>
              </a:ext>
            </a:extLst>
          </p:cNvPr>
          <p:cNvSpPr/>
          <p:nvPr/>
        </p:nvSpPr>
        <p:spPr>
          <a:xfrm>
            <a:off x="10202618" y="4091313"/>
            <a:ext cx="642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/>
              <a:t>Kids</a:t>
            </a:r>
          </a:p>
          <a:p>
            <a:r>
              <a:rPr lang="en-AU" sz="1400" dirty="0"/>
              <a:t>toilets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8EB0AB-1BEA-6545-B574-1CA2F19A16D9}"/>
              </a:ext>
            </a:extLst>
          </p:cNvPr>
          <p:cNvSpPr/>
          <p:nvPr/>
        </p:nvSpPr>
        <p:spPr>
          <a:xfrm>
            <a:off x="9563065" y="3770685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/>
              <a:t>Adults</a:t>
            </a:r>
          </a:p>
          <a:p>
            <a:r>
              <a:rPr lang="en-AU" sz="1400" dirty="0"/>
              <a:t>toilets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9A905-48A5-5840-A096-2FB5170EAC76}"/>
              </a:ext>
            </a:extLst>
          </p:cNvPr>
          <p:cNvSpPr/>
          <p:nvPr/>
        </p:nvSpPr>
        <p:spPr>
          <a:xfrm>
            <a:off x="225405" y="135658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upgrades needed for our current building: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larger, dedicated kids ministry space (including kids-only toilets)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 the adults toilets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the size of our foyer space</a:t>
            </a:r>
          </a:p>
          <a:p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enable Sunday attendance to 800 also need: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size of our auditorium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 our kitchen facilities</a:t>
            </a:r>
          </a:p>
          <a:p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options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Fine-tuned from initial 2019 Master Plan</a:t>
            </a:r>
          </a:p>
        </p:txBody>
      </p:sp>
    </p:spTree>
    <p:extLst>
      <p:ext uri="{BB962C8B-B14F-4D97-AF65-F5344CB8AC3E}">
        <p14:creationId xmlns:p14="http://schemas.microsoft.com/office/powerpoint/2010/main" val="332074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7E21A2F4-C2CB-0145-A908-E220A1ED9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33290" y="530542"/>
            <a:ext cx="5165985" cy="6126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Phasing of Master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6191327" y="3676964"/>
            <a:ext cx="1250022" cy="8617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Auditorium</a:t>
            </a:r>
          </a:p>
          <a:p>
            <a:r>
              <a:rPr lang="en-AU" dirty="0"/>
              <a:t>extension:</a:t>
            </a:r>
            <a:r>
              <a:rPr lang="en-AU" sz="1400" dirty="0"/>
              <a:t> </a:t>
            </a:r>
          </a:p>
          <a:p>
            <a:endParaRPr lang="en-AU" sz="1400" dirty="0"/>
          </a:p>
        </p:txBody>
      </p:sp>
      <p:sp>
        <p:nvSpPr>
          <p:cNvPr id="13" name="Rectangle 12"/>
          <p:cNvSpPr/>
          <p:nvPr/>
        </p:nvSpPr>
        <p:spPr>
          <a:xfrm>
            <a:off x="10506206" y="4841749"/>
            <a:ext cx="66236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Kids:</a:t>
            </a:r>
          </a:p>
          <a:p>
            <a:r>
              <a:rPr lang="en-AU" sz="1400" dirty="0"/>
              <a:t>560m</a:t>
            </a:r>
            <a:r>
              <a:rPr lang="en-AU" sz="1400" baseline="30000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7312" y="2570598"/>
            <a:ext cx="146488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 Bigger Foyer:</a:t>
            </a:r>
          </a:p>
          <a:p>
            <a:r>
              <a:rPr lang="en-AU" sz="1400" dirty="0"/>
              <a:t>440m</a:t>
            </a:r>
            <a:r>
              <a:rPr lang="en-AU" sz="1400" baseline="30000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79819" y="4323295"/>
            <a:ext cx="10145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Entrance</a:t>
            </a:r>
            <a:endParaRPr lang="en-AU" sz="1400" baseline="30000" dirty="0"/>
          </a:p>
        </p:txBody>
      </p:sp>
      <p:sp>
        <p:nvSpPr>
          <p:cNvPr id="17" name="Right Arrow 16"/>
          <p:cNvSpPr/>
          <p:nvPr/>
        </p:nvSpPr>
        <p:spPr>
          <a:xfrm rot="18921818">
            <a:off x="8347383" y="3953294"/>
            <a:ext cx="330414" cy="21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291FB8-2C18-3342-AD9D-D6095EE1951B}"/>
              </a:ext>
            </a:extLst>
          </p:cNvPr>
          <p:cNvSpPr/>
          <p:nvPr/>
        </p:nvSpPr>
        <p:spPr>
          <a:xfrm>
            <a:off x="7516264" y="1356580"/>
            <a:ext cx="80438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Office:</a:t>
            </a:r>
          </a:p>
          <a:p>
            <a:r>
              <a:rPr lang="en-AU" sz="1400" dirty="0"/>
              <a:t>230m</a:t>
            </a:r>
            <a:r>
              <a:rPr lang="en-AU" sz="1400" baseline="30000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F6FA6A-4EA4-5E4A-A835-90FF58FA94C3}"/>
              </a:ext>
            </a:extLst>
          </p:cNvPr>
          <p:cNvSpPr/>
          <p:nvPr/>
        </p:nvSpPr>
        <p:spPr>
          <a:xfrm>
            <a:off x="10166134" y="2831363"/>
            <a:ext cx="11190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Courtyard</a:t>
            </a:r>
            <a:endParaRPr lang="en-AU" sz="1400" baseline="30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5E7FEF-77BE-DD45-A5A0-B183F8DAFFC9}"/>
              </a:ext>
            </a:extLst>
          </p:cNvPr>
          <p:cNvSpPr/>
          <p:nvPr/>
        </p:nvSpPr>
        <p:spPr>
          <a:xfrm>
            <a:off x="10202618" y="4091313"/>
            <a:ext cx="642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/>
              <a:t>Kids</a:t>
            </a:r>
          </a:p>
          <a:p>
            <a:r>
              <a:rPr lang="en-AU" sz="1400" dirty="0"/>
              <a:t>toilets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8EB0AB-1BEA-6545-B574-1CA2F19A16D9}"/>
              </a:ext>
            </a:extLst>
          </p:cNvPr>
          <p:cNvSpPr/>
          <p:nvPr/>
        </p:nvSpPr>
        <p:spPr>
          <a:xfrm>
            <a:off x="9563065" y="3770685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/>
              <a:t>Adults</a:t>
            </a:r>
          </a:p>
          <a:p>
            <a:r>
              <a:rPr lang="en-AU" sz="1400" dirty="0"/>
              <a:t>toilets</a:t>
            </a:r>
            <a:endParaRPr lang="en-US" sz="1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D88F5D-CDEA-2545-8E1A-51827D454B64}"/>
              </a:ext>
            </a:extLst>
          </p:cNvPr>
          <p:cNvSpPr/>
          <p:nvPr/>
        </p:nvSpPr>
        <p:spPr>
          <a:xfrm>
            <a:off x="9293757" y="3698851"/>
            <a:ext cx="1747070" cy="179206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57D403-7924-8B4B-92A7-78D8918DCE6A}"/>
              </a:ext>
            </a:extLst>
          </p:cNvPr>
          <p:cNvSpPr txBox="1"/>
          <p:nvPr/>
        </p:nvSpPr>
        <p:spPr>
          <a:xfrm>
            <a:off x="8251015" y="4810837"/>
            <a:ext cx="1747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Phase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New toilets,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kids min modifications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Foyer enhancement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F397935-D294-EE47-A6C9-FBD1358AA365}"/>
              </a:ext>
            </a:extLst>
          </p:cNvPr>
          <p:cNvSpPr/>
          <p:nvPr/>
        </p:nvSpPr>
        <p:spPr>
          <a:xfrm>
            <a:off x="6096000" y="2065559"/>
            <a:ext cx="2927579" cy="225773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71BEC-5888-9F4D-955E-3BF769F4CEA6}"/>
              </a:ext>
            </a:extLst>
          </p:cNvPr>
          <p:cNvSpPr txBox="1"/>
          <p:nvPr/>
        </p:nvSpPr>
        <p:spPr>
          <a:xfrm>
            <a:off x="5849085" y="4259805"/>
            <a:ext cx="22005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Extend auditorium &amp; foyer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Auditorium fit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Entrance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AA0F0B-C26E-8B4E-88CC-E0710A503BE9}"/>
              </a:ext>
            </a:extLst>
          </p:cNvPr>
          <p:cNvSpPr/>
          <p:nvPr/>
        </p:nvSpPr>
        <p:spPr>
          <a:xfrm>
            <a:off x="8320651" y="1172923"/>
            <a:ext cx="1946452" cy="11282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EB96E-FFBD-184D-A5F4-66CD7184560A}"/>
              </a:ext>
            </a:extLst>
          </p:cNvPr>
          <p:cNvSpPr txBox="1"/>
          <p:nvPr/>
        </p:nvSpPr>
        <p:spPr>
          <a:xfrm>
            <a:off x="10523635" y="1010974"/>
            <a:ext cx="22005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Phase 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Expand Kids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New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Kitchen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landscaping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18B97D2-EDD9-7A40-85EA-F987492AE364}"/>
              </a:ext>
            </a:extLst>
          </p:cNvPr>
          <p:cNvSpPr txBox="1">
            <a:spLocks/>
          </p:cNvSpPr>
          <p:nvPr/>
        </p:nvSpPr>
        <p:spPr>
          <a:xfrm>
            <a:off x="150696" y="1469252"/>
            <a:ext cx="5419116" cy="4887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Important that the masterplan can be phased, with the highest priority areas addressed first.  </a:t>
            </a:r>
          </a:p>
          <a:p>
            <a:r>
              <a:rPr lang="en-AU" dirty="0"/>
              <a:t>The masterplan can be implemented in three phases:</a:t>
            </a:r>
          </a:p>
          <a:p>
            <a:pPr lvl="1"/>
            <a:r>
              <a:rPr lang="en-AU" b="1" dirty="0">
                <a:solidFill>
                  <a:srgbClr val="7030A0"/>
                </a:solidFill>
              </a:rPr>
              <a:t>Phase 1: </a:t>
            </a:r>
            <a:r>
              <a:rPr lang="en-AU" dirty="0"/>
              <a:t>foyer enhancements, larger and dedicated kids ministry area and improving toilet and kitchen facilities</a:t>
            </a:r>
          </a:p>
          <a:p>
            <a:pPr lvl="1"/>
            <a:r>
              <a:rPr lang="en-AU" b="1" dirty="0">
                <a:solidFill>
                  <a:srgbClr val="00B050"/>
                </a:solidFill>
              </a:rPr>
              <a:t>Phase 2:</a:t>
            </a:r>
            <a:r>
              <a:rPr lang="en-AU" dirty="0"/>
              <a:t> increasing foyer space, including an improved entrance and enhancements to auditorium</a:t>
            </a:r>
          </a:p>
          <a:p>
            <a:pPr lvl="1"/>
            <a:r>
              <a:rPr lang="en-AU" b="1" dirty="0">
                <a:solidFill>
                  <a:srgbClr val="FF0000"/>
                </a:solidFill>
              </a:rPr>
              <a:t>Phase 3:</a:t>
            </a:r>
            <a:r>
              <a:rPr lang="en-AU" dirty="0"/>
              <a:t> further increase kids/youth ministry area by moving the office area and a new kitchen and landscaped northern courtyard.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9B2F57-ADEA-4943-BBC1-C74FA759EBEC}"/>
              </a:ext>
            </a:extLst>
          </p:cNvPr>
          <p:cNvSpPr/>
          <p:nvPr/>
        </p:nvSpPr>
        <p:spPr>
          <a:xfrm>
            <a:off x="10844652" y="4598369"/>
            <a:ext cx="1372577" cy="1366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4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180D-C1FC-CF47-927E-BE0DFB0B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New windows/doors in Foyer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65C59-29A4-C847-B644-AA1A7ADE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Already completed!</a:t>
            </a:r>
          </a:p>
          <a:p>
            <a:r>
              <a:rPr lang="en-US" dirty="0"/>
              <a:t> improves light in foyer and connection to north carpark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B01B3-F0E7-8547-9EC0-002CC804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6" name="Picture 5" descr="A picture containing sitting, table, train, track&#10;&#10;Description automatically generated">
            <a:extLst>
              <a:ext uri="{FF2B5EF4-FFF2-40B4-BE49-F238E27FC236}">
                <a16:creationId xmlns:a16="http://schemas.microsoft.com/office/drawing/2014/main" id="{E7078421-C8E2-E44B-B69B-3C73575C2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60458" y="2842131"/>
            <a:ext cx="4446442" cy="3334832"/>
          </a:xfrm>
          <a:prstGeom prst="rect">
            <a:avLst/>
          </a:prstGeom>
        </p:spPr>
      </p:pic>
      <p:pic>
        <p:nvPicPr>
          <p:cNvPr id="8" name="Picture 7" descr="A large empty room&#10;&#10;Description automatically generated">
            <a:extLst>
              <a:ext uri="{FF2B5EF4-FFF2-40B4-BE49-F238E27FC236}">
                <a16:creationId xmlns:a16="http://schemas.microsoft.com/office/drawing/2014/main" id="{42AC83F6-348F-1F45-A393-93612B605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620" y="2842131"/>
            <a:ext cx="4446443" cy="33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5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2229-E2FB-9F45-97DD-8143D908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3" y="365125"/>
            <a:ext cx="10952747" cy="1325563"/>
          </a:xfrm>
        </p:spPr>
        <p:txBody>
          <a:bodyPr/>
          <a:lstStyle/>
          <a:p>
            <a:r>
              <a:rPr lang="en-US" dirty="0"/>
              <a:t>Phase 1: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E047-53B9-544F-99C8-81CDE50D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685173"/>
            <a:ext cx="3175851" cy="449179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New kids/youth room </a:t>
            </a:r>
          </a:p>
          <a:p>
            <a:pPr lvl="1"/>
            <a:r>
              <a:rPr lang="en-AU" dirty="0"/>
              <a:t>internal folding wall</a:t>
            </a:r>
          </a:p>
          <a:p>
            <a:r>
              <a:rPr lang="en-AU" dirty="0"/>
              <a:t>Livewire hall </a:t>
            </a:r>
          </a:p>
          <a:p>
            <a:pPr lvl="1"/>
            <a:r>
              <a:rPr lang="en-AU" dirty="0"/>
              <a:t>increase the storage capacity </a:t>
            </a:r>
          </a:p>
          <a:p>
            <a:pPr lvl="1"/>
            <a:r>
              <a:rPr lang="en-AU" dirty="0"/>
              <a:t>new stage</a:t>
            </a:r>
          </a:p>
          <a:p>
            <a:r>
              <a:rPr lang="en-US" dirty="0"/>
              <a:t>New Creche</a:t>
            </a:r>
          </a:p>
          <a:p>
            <a:r>
              <a:rPr lang="en-US" dirty="0"/>
              <a:t>Smaller office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64F5A-2553-2D4A-BC2E-7458FBE3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5B673F-E053-E042-ADA8-5917392497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2" t="42305" r="44301" b="13333"/>
          <a:stretch/>
        </p:blipFill>
        <p:spPr>
          <a:xfrm rot="16200000">
            <a:off x="3917126" y="958251"/>
            <a:ext cx="4683760" cy="54097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294CFE-269E-0240-A118-40821D515231}"/>
              </a:ext>
            </a:extLst>
          </p:cNvPr>
          <p:cNvSpPr txBox="1"/>
          <p:nvPr/>
        </p:nvSpPr>
        <p:spPr>
          <a:xfrm>
            <a:off x="5877426" y="5211274"/>
            <a:ext cx="288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Retain offices along East wall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A51BD-866A-104A-A826-9869E667010A}"/>
              </a:ext>
            </a:extLst>
          </p:cNvPr>
          <p:cNvSpPr txBox="1"/>
          <p:nvPr/>
        </p:nvSpPr>
        <p:spPr>
          <a:xfrm>
            <a:off x="7538137" y="3809879"/>
            <a:ext cx="1550554" cy="9233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Smaller open plan office area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B47DC4-E4CA-B042-B005-ED8C66A4162C}"/>
              </a:ext>
            </a:extLst>
          </p:cNvPr>
          <p:cNvSpPr/>
          <p:nvPr/>
        </p:nvSpPr>
        <p:spPr>
          <a:xfrm>
            <a:off x="6259005" y="3663134"/>
            <a:ext cx="1279132" cy="1196805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62A20-9D4C-AE4C-824E-76713D307DEC}"/>
              </a:ext>
            </a:extLst>
          </p:cNvPr>
          <p:cNvSpPr txBox="1"/>
          <p:nvPr/>
        </p:nvSpPr>
        <p:spPr>
          <a:xfrm>
            <a:off x="6152211" y="3671379"/>
            <a:ext cx="1550554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Kids/ Youth room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0F95DE-4855-9E4A-95CF-70735386C37E}"/>
              </a:ext>
            </a:extLst>
          </p:cNvPr>
          <p:cNvSpPr txBox="1"/>
          <p:nvPr/>
        </p:nvSpPr>
        <p:spPr>
          <a:xfrm>
            <a:off x="4112481" y="5517624"/>
            <a:ext cx="1550554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storage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5E9F3-D5DE-FD41-89A5-97F6284A7FEB}"/>
              </a:ext>
            </a:extLst>
          </p:cNvPr>
          <p:cNvSpPr txBox="1"/>
          <p:nvPr/>
        </p:nvSpPr>
        <p:spPr>
          <a:xfrm>
            <a:off x="4172875" y="3949899"/>
            <a:ext cx="1550554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Livewire Hall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325BB2-C5CB-2C4A-8EF6-F23665FDCFBD}"/>
              </a:ext>
            </a:extLst>
          </p:cNvPr>
          <p:cNvSpPr txBox="1"/>
          <p:nvPr/>
        </p:nvSpPr>
        <p:spPr>
          <a:xfrm>
            <a:off x="5035697" y="1780787"/>
            <a:ext cx="1550554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 Female toilets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3C7FA-91AC-434D-AC66-F5981AAB26B9}"/>
              </a:ext>
            </a:extLst>
          </p:cNvPr>
          <p:cNvSpPr txBox="1"/>
          <p:nvPr/>
        </p:nvSpPr>
        <p:spPr>
          <a:xfrm>
            <a:off x="4545446" y="2629287"/>
            <a:ext cx="1550554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 male toilets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1D71DB-870E-744E-8DB6-CFF8609BED0D}"/>
              </a:ext>
            </a:extLst>
          </p:cNvPr>
          <p:cNvSpPr txBox="1"/>
          <p:nvPr/>
        </p:nvSpPr>
        <p:spPr>
          <a:xfrm>
            <a:off x="5740660" y="2782669"/>
            <a:ext cx="1706505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Dedicated children’s toilets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09C381-B16F-0B43-AA6D-8D2E8BA315FC}"/>
              </a:ext>
            </a:extLst>
          </p:cNvPr>
          <p:cNvSpPr txBox="1"/>
          <p:nvPr/>
        </p:nvSpPr>
        <p:spPr>
          <a:xfrm>
            <a:off x="3831638" y="1981464"/>
            <a:ext cx="1550554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Entrance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17B868-2401-F241-87BE-C1E70B891060}"/>
              </a:ext>
            </a:extLst>
          </p:cNvPr>
          <p:cNvSpPr txBox="1"/>
          <p:nvPr/>
        </p:nvSpPr>
        <p:spPr>
          <a:xfrm>
            <a:off x="6921818" y="2387804"/>
            <a:ext cx="1706505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Glo-group Room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99A747-1A77-4A4E-9EF4-BB44961CF9CB}"/>
              </a:ext>
            </a:extLst>
          </p:cNvPr>
          <p:cNvSpPr txBox="1"/>
          <p:nvPr/>
        </p:nvSpPr>
        <p:spPr>
          <a:xfrm>
            <a:off x="3703501" y="2871466"/>
            <a:ext cx="1550554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Creche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DD96D96-2A70-FB46-9C76-8E923BD57DBA}"/>
              </a:ext>
            </a:extLst>
          </p:cNvPr>
          <p:cNvSpPr txBox="1">
            <a:spLocks/>
          </p:cNvSpPr>
          <p:nvPr/>
        </p:nvSpPr>
        <p:spPr>
          <a:xfrm>
            <a:off x="9030733" y="1748649"/>
            <a:ext cx="2895008" cy="44917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Toilets</a:t>
            </a:r>
          </a:p>
          <a:p>
            <a:pPr lvl="1"/>
            <a:r>
              <a:rPr lang="en-AU" dirty="0"/>
              <a:t>Separate and better facilities for both adults and kids.  </a:t>
            </a:r>
          </a:p>
          <a:p>
            <a:pPr lvl="1"/>
            <a:r>
              <a:rPr lang="en-AU" dirty="0"/>
              <a:t>Enables a dedicated kids/youth-only ministry area on Sunday morning</a:t>
            </a:r>
            <a:endParaRPr lang="en-US" dirty="0"/>
          </a:p>
          <a:p>
            <a:endParaRPr lang="en-AU" sz="2400" dirty="0"/>
          </a:p>
          <a:p>
            <a:r>
              <a:rPr lang="en-AU" dirty="0"/>
              <a:t>Increase Kitchen size by ~50%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6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6EEAB9-D50D-6A41-90BA-9E58C10E5D6D}"/>
              </a:ext>
            </a:extLst>
          </p:cNvPr>
          <p:cNvSpPr/>
          <p:nvPr/>
        </p:nvSpPr>
        <p:spPr>
          <a:xfrm>
            <a:off x="7753530" y="2293034"/>
            <a:ext cx="2065719" cy="1997612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62229-E2FB-9F45-97DD-8143D908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3" y="365125"/>
            <a:ext cx="10952747" cy="1325563"/>
          </a:xfrm>
        </p:spPr>
        <p:txBody>
          <a:bodyPr/>
          <a:lstStyle/>
          <a:p>
            <a:r>
              <a:rPr lang="en-US" dirty="0"/>
              <a:t>Phase 1: Compress Office &amp; Expand kids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E047-53B9-544F-99C8-81CDE50D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685173"/>
            <a:ext cx="6306137" cy="4491790"/>
          </a:xfrm>
        </p:spPr>
        <p:txBody>
          <a:bodyPr>
            <a:normAutofit/>
          </a:bodyPr>
          <a:lstStyle/>
          <a:p>
            <a:r>
              <a:rPr lang="en-AU" dirty="0"/>
              <a:t>Increase the amount and quality of space available for kids and youth ministry  </a:t>
            </a:r>
          </a:p>
          <a:p>
            <a:r>
              <a:rPr lang="en-AU" dirty="0"/>
              <a:t>Achieved by compressing the current open-plan office to build a large new room behind kitchen.  </a:t>
            </a:r>
          </a:p>
          <a:p>
            <a:pPr lvl="1"/>
            <a:r>
              <a:rPr lang="en-AU" dirty="0"/>
              <a:t>Multi-purpose</a:t>
            </a:r>
          </a:p>
          <a:p>
            <a:pPr lvl="1"/>
            <a:r>
              <a:rPr lang="en-AU" dirty="0"/>
              <a:t>internal concertina wall </a:t>
            </a:r>
          </a:p>
          <a:p>
            <a:pPr lvl="1"/>
            <a:r>
              <a:rPr lang="en-AU" dirty="0"/>
              <a:t>accessible both from the main corridor and directly from the livewire hall.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64F5A-2553-2D4A-BC2E-7458FBE3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EB3-5ADC-42D5-9717-9298897874DD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16F10-B8E2-C245-8411-C3FC3440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59689" r="66669" b="12120"/>
          <a:stretch/>
        </p:blipFill>
        <p:spPr>
          <a:xfrm rot="16200000">
            <a:off x="7343985" y="1188663"/>
            <a:ext cx="4436306" cy="5484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B88A05-151E-3C40-AB6F-E5EAB8F10526}"/>
              </a:ext>
            </a:extLst>
          </p:cNvPr>
          <p:cNvSpPr txBox="1"/>
          <p:nvPr/>
        </p:nvSpPr>
        <p:spPr>
          <a:xfrm>
            <a:off x="7753530" y="4960420"/>
            <a:ext cx="365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Retain existing offices along East wall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FD511-0A23-C645-8FE2-7CDC073EDFB5}"/>
              </a:ext>
            </a:extLst>
          </p:cNvPr>
          <p:cNvSpPr txBox="1"/>
          <p:nvPr/>
        </p:nvSpPr>
        <p:spPr>
          <a:xfrm>
            <a:off x="10240393" y="2875002"/>
            <a:ext cx="1550554" cy="9233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Smaller open plan office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4B938F-EC28-E243-AA27-0D5CC9F59272}"/>
              </a:ext>
            </a:extLst>
          </p:cNvPr>
          <p:cNvSpPr txBox="1"/>
          <p:nvPr/>
        </p:nvSpPr>
        <p:spPr>
          <a:xfrm>
            <a:off x="8028315" y="2731980"/>
            <a:ext cx="1550554" cy="120032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Kids/ Youth space with internal folding wall</a:t>
            </a:r>
          </a:p>
        </p:txBody>
      </p:sp>
    </p:spTree>
    <p:extLst>
      <p:ext uri="{BB962C8B-B14F-4D97-AF65-F5344CB8AC3E}">
        <p14:creationId xmlns:p14="http://schemas.microsoft.com/office/powerpoint/2010/main" val="220924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2one powerpoint template 2018" id="{672A7E17-B3DB-4710-8647-5304699401BC}" vid="{E2BF7C50-06FC-44CE-8237-65CF212AD7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one2one powerpoint template 2018</Template>
  <TotalTime>42398</TotalTime>
  <Words>868</Words>
  <Application>Microsoft Macintosh PowerPoint</Application>
  <PresentationFormat>Widescreen</PresentationFormat>
  <Paragraphs>170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Building Upgrade Consultation Presentation</vt:lpstr>
      <vt:lpstr>Purpose</vt:lpstr>
      <vt:lpstr>Background</vt:lpstr>
      <vt:lpstr>Vision: Reach, Renew, Release</vt:lpstr>
      <vt:lpstr>Endorsed Master Plan</vt:lpstr>
      <vt:lpstr>Phasing of Master Plan</vt:lpstr>
      <vt:lpstr>Phase 1: New windows/doors in Foyer</vt:lpstr>
      <vt:lpstr>Phase 1: Overview</vt:lpstr>
      <vt:lpstr>Phase 1: Compress Office &amp; Expand kids space</vt:lpstr>
      <vt:lpstr>Phase 1: Upgrade livewire hall</vt:lpstr>
      <vt:lpstr>Phase 1: Kitchen upgrade</vt:lpstr>
      <vt:lpstr>Phase 1: New Toilets </vt:lpstr>
      <vt:lpstr>Phase 1: Kids sign-in area &amp; creche</vt:lpstr>
      <vt:lpstr>Conclusion &amp; Next Steps</vt:lpstr>
    </vt:vector>
  </TitlesOfParts>
  <Company>one2one Gillies Street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Janice Thomas</dc:creator>
  <cp:lastModifiedBy>Justin Poole</cp:lastModifiedBy>
  <cp:revision>209</cp:revision>
  <cp:lastPrinted>2020-03-02T04:44:08Z</cp:lastPrinted>
  <dcterms:created xsi:type="dcterms:W3CDTF">2018-08-13T23:55:08Z</dcterms:created>
  <dcterms:modified xsi:type="dcterms:W3CDTF">2020-11-04T02:45:47Z</dcterms:modified>
</cp:coreProperties>
</file>